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entation.xml" ContentType="application/vnd.openxmlformats-officedocument.presentationml.presentation.main+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tags/tag1.xml" ContentType="application/vnd.openxmlformats-officedocument.presentationml.tags+xml"/>
  <Override PartName="/docProps/custom.xml" ContentType="application/vnd.openxmlformats-officedocument.custom-properties+xml"/>
  <Override PartName="/ppt/tags/tag2.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Open Sans" panose="020B0606030504020204" pitchFamily="34" charset="0"/>
      <p:regular r:id="rId23"/>
      <p:bold r:id="rId24"/>
      <p:italic r:id="rId25"/>
      <p:boldItalic r:id="rId26"/>
    </p:embeddedFont>
    <p:embeddedFont>
      <p:font typeface="PT Sans Narrow" panose="020B0604020202020204" charset="0"/>
      <p:regular r:id="rId27"/>
      <p:bold r:id="rId28"/>
    </p:embeddedFont>
  </p:embeddedFontLst>
  <p:custDataLst>
    <p:tags r:id="rId29"/>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1" d="100"/>
          <a:sy n="131" d="100"/>
        </p:scale>
        <p:origin x="120"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94761498b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94761498b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94761498b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94761498b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7aec397e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37aec397e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394761498b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394761498b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94761498b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394761498b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94761498b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394761498b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394761498b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394761498b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394761498b_0_1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394761498b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94761498b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394761498b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94761498b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94761498b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94761498b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94761498b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37aec397e2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37aec397e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94761498b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94761498b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94761498b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94761498b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94761498b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94761498b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7aec397e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7aec397e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94761498b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94761498b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94761498b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94761498b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94761498b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94761498b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81000" algn="ctr">
              <a:spcBef>
                <a:spcPts val="0"/>
              </a:spcBef>
              <a:spcAft>
                <a:spcPts val="0"/>
              </a:spcAft>
              <a:buSzPts val="2400"/>
              <a:buChar char="●"/>
              <a:defRPr/>
            </a:lvl1pPr>
            <a:lvl2pPr marL="914400" lvl="1" indent="-342900" algn="ctr">
              <a:spcBef>
                <a:spcPts val="1600"/>
              </a:spcBef>
              <a:spcAft>
                <a:spcPts val="0"/>
              </a:spcAft>
              <a:buSzPts val="18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81000">
              <a:spcBef>
                <a:spcPts val="0"/>
              </a:spcBef>
              <a:spcAft>
                <a:spcPts val="0"/>
              </a:spcAft>
              <a:buSzPts val="2400"/>
              <a:buChar char="●"/>
              <a:defRPr sz="2400"/>
            </a:lvl1pPr>
            <a:lvl2pPr marL="914400" lvl="1" indent="-342900">
              <a:spcBef>
                <a:spcPts val="1600"/>
              </a:spcBef>
              <a:spcAft>
                <a:spcPts val="0"/>
              </a:spcAft>
              <a:buSzPts val="1800"/>
              <a:buChar char="○"/>
              <a:defRPr sz="1800"/>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81000">
              <a:spcBef>
                <a:spcPts val="0"/>
              </a:spcBef>
              <a:spcAft>
                <a:spcPts val="0"/>
              </a:spcAft>
              <a:buClr>
                <a:schemeClr val="lt1"/>
              </a:buClr>
              <a:buSzPts val="2400"/>
              <a:buChar char="●"/>
              <a:defRPr>
                <a:solidFill>
                  <a:schemeClr val="lt1"/>
                </a:solidFill>
              </a:defRPr>
            </a:lvl1pPr>
            <a:lvl2pPr marL="914400" lvl="1" indent="-342900">
              <a:spcBef>
                <a:spcPts val="1600"/>
              </a:spcBef>
              <a:spcAft>
                <a:spcPts val="0"/>
              </a:spcAft>
              <a:buClr>
                <a:schemeClr val="lt1"/>
              </a:buClr>
              <a:buSzPts val="18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81000">
              <a:lnSpc>
                <a:spcPct val="115000"/>
              </a:lnSpc>
              <a:spcBef>
                <a:spcPts val="0"/>
              </a:spcBef>
              <a:spcAft>
                <a:spcPts val="0"/>
              </a:spcAft>
              <a:buClr>
                <a:schemeClr val="dk2"/>
              </a:buClr>
              <a:buSzPts val="2400"/>
              <a:buFont typeface="Open Sans"/>
              <a:buChar char="●"/>
              <a:defRPr sz="2400">
                <a:solidFill>
                  <a:schemeClr val="dk2"/>
                </a:solidFill>
                <a:latin typeface="Open Sans"/>
                <a:ea typeface="Open Sans"/>
                <a:cs typeface="Open Sans"/>
                <a:sym typeface="Open Sans"/>
              </a:defRPr>
            </a:lvl1pPr>
            <a:lvl2pPr marL="914400" lvl="1" indent="-342900">
              <a:lnSpc>
                <a:spcPct val="115000"/>
              </a:lnSpc>
              <a:spcBef>
                <a:spcPts val="160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TOMS</a:t>
            </a:r>
            <a:endParaRPr/>
          </a:p>
        </p:txBody>
      </p:sp>
      <p:sp>
        <p:nvSpPr>
          <p:cNvPr id="67" name="Google Shape;67;p13"/>
          <p:cNvSpPr txBox="1">
            <a:spLocks noGrp="1"/>
          </p:cNvSpPr>
          <p:nvPr>
            <p:ph type="subTitle" idx="1"/>
          </p:nvPr>
        </p:nvSpPr>
        <p:spPr>
          <a:xfrm>
            <a:off x="2137225" y="2918765"/>
            <a:ext cx="4870500" cy="72387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dirty="0"/>
              <a:t>By Jane Doe</a:t>
            </a:r>
            <a:endParaRPr sz="2000"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Finances</a:t>
            </a:r>
            <a:endParaRPr/>
          </a:p>
        </p:txBody>
      </p:sp>
      <p:sp>
        <p:nvSpPr>
          <p:cNvPr id="121" name="Google Shape;121;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 of Revenue are:</a:t>
            </a:r>
            <a:endParaRPr/>
          </a:p>
          <a:p>
            <a:pPr marL="457200" lvl="0" indent="-381000" algn="l" rtl="0">
              <a:spcBef>
                <a:spcPts val="1600"/>
              </a:spcBef>
              <a:spcAft>
                <a:spcPts val="0"/>
              </a:spcAft>
              <a:buSzPts val="2400"/>
              <a:buChar char="●"/>
            </a:pPr>
            <a:r>
              <a:rPr lang="en"/>
              <a:t>Sales:</a:t>
            </a:r>
            <a:endParaRPr/>
          </a:p>
          <a:p>
            <a:pPr marL="914400" lvl="1" indent="-342900" algn="l" rtl="0">
              <a:spcBef>
                <a:spcPts val="0"/>
              </a:spcBef>
              <a:spcAft>
                <a:spcPts val="0"/>
              </a:spcAft>
              <a:buSzPts val="1800"/>
              <a:buChar char="○"/>
            </a:pPr>
            <a:r>
              <a:rPr lang="en"/>
              <a:t>Online sales</a:t>
            </a:r>
            <a:endParaRPr/>
          </a:p>
          <a:p>
            <a:pPr marL="914400" lvl="1" indent="-342900" algn="l" rtl="0">
              <a:spcBef>
                <a:spcPts val="0"/>
              </a:spcBef>
              <a:spcAft>
                <a:spcPts val="0"/>
              </a:spcAft>
              <a:buSzPts val="1800"/>
              <a:buChar char="○"/>
            </a:pPr>
            <a:r>
              <a:rPr lang="en"/>
              <a:t>Retail sales</a:t>
            </a:r>
            <a:endParaRPr/>
          </a:p>
          <a:p>
            <a:pPr marL="914400" lvl="1" indent="-342900" algn="l" rtl="0">
              <a:spcBef>
                <a:spcPts val="0"/>
              </a:spcBef>
              <a:spcAft>
                <a:spcPts val="0"/>
              </a:spcAft>
              <a:buSzPts val="1800"/>
              <a:buChar char="○"/>
            </a:pPr>
            <a:r>
              <a:rPr lang="en"/>
              <a:t>Eternal Retail/Online sales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Finances</a:t>
            </a:r>
            <a:endParaRPr/>
          </a:p>
        </p:txBody>
      </p:sp>
      <p:sp>
        <p:nvSpPr>
          <p:cNvPr id="127" name="Google Shape;127;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Expenses will always be high, but must be kept to a minimum.</a:t>
            </a:r>
            <a:endParaRPr/>
          </a:p>
          <a:p>
            <a:pPr marL="457200" lvl="0" indent="-368300" algn="l" rtl="0">
              <a:spcBef>
                <a:spcPts val="1600"/>
              </a:spcBef>
              <a:spcAft>
                <a:spcPts val="0"/>
              </a:spcAft>
              <a:buSzPts val="2200"/>
              <a:buChar char="●"/>
            </a:pPr>
            <a:r>
              <a:rPr lang="en" sz="2200"/>
              <a:t>We watch the Profit &amp; Loss statement closely, and all of our financial statements.</a:t>
            </a:r>
            <a:endParaRPr sz="2200"/>
          </a:p>
          <a:p>
            <a:pPr marL="457200" lvl="0" indent="-368300" algn="l" rtl="0">
              <a:spcBef>
                <a:spcPts val="0"/>
              </a:spcBef>
              <a:spcAft>
                <a:spcPts val="0"/>
              </a:spcAft>
              <a:buSzPts val="2200"/>
              <a:buChar char="●"/>
            </a:pPr>
            <a:r>
              <a:rPr lang="en" sz="2200"/>
              <a:t>Our budget is always watched, making necessary changes as we go.</a:t>
            </a:r>
            <a:endParaRPr sz="2200"/>
          </a:p>
          <a:p>
            <a:pPr marL="457200" lvl="0" indent="-368300" algn="l" rtl="0">
              <a:spcBef>
                <a:spcPts val="0"/>
              </a:spcBef>
              <a:spcAft>
                <a:spcPts val="0"/>
              </a:spcAft>
              <a:buSzPts val="2200"/>
              <a:buChar char="●"/>
            </a:pPr>
            <a:r>
              <a:rPr lang="en" sz="2200"/>
              <a:t>We price our products at a price point that covers our costs, is aligned with what the market will bear, and still provides a profit.</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Finances</a:t>
            </a:r>
            <a:endParaRPr/>
          </a:p>
        </p:txBody>
      </p:sp>
      <p:sp>
        <p:nvSpPr>
          <p:cNvPr id="133" name="Google Shape;133;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Insert Profit &amp; Loss HERE</a:t>
            </a: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Operations &amp; Infrastructure: Distribution Channels</a:t>
            </a:r>
            <a:endParaRPr/>
          </a:p>
        </p:txBody>
      </p:sp>
      <p:sp>
        <p:nvSpPr>
          <p:cNvPr id="139" name="Google Shape;139;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We have multiple distribution channels to make purchasing a pair of our shoes as easy as possible.</a:t>
            </a:r>
            <a:endParaRPr/>
          </a:p>
          <a:p>
            <a:pPr marL="457200" lvl="0" indent="-381000" algn="l" rtl="0">
              <a:spcBef>
                <a:spcPts val="0"/>
              </a:spcBef>
              <a:spcAft>
                <a:spcPts val="0"/>
              </a:spcAft>
              <a:buSzPts val="2400"/>
              <a:buChar char="●"/>
            </a:pPr>
            <a:r>
              <a:rPr lang="en"/>
              <a:t>We have an online store, retails stores and we sell through other retailers -- both online and in brick and mortar stores.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Operations &amp; Infrastructure: Key Resources &amp; Partnerships</a:t>
            </a:r>
            <a:endParaRPr sz="3000"/>
          </a:p>
        </p:txBody>
      </p:sp>
      <p:sp>
        <p:nvSpPr>
          <p:cNvPr id="145" name="Google Shape;145;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Supply chain partners</a:t>
            </a:r>
            <a:endParaRPr/>
          </a:p>
          <a:p>
            <a:pPr marL="914400" lvl="1" indent="-342900" algn="l" rtl="0">
              <a:spcBef>
                <a:spcPts val="0"/>
              </a:spcBef>
              <a:spcAft>
                <a:spcPts val="0"/>
              </a:spcAft>
              <a:buSzPts val="1800"/>
              <a:buChar char="○"/>
            </a:pPr>
            <a:r>
              <a:rPr lang="en"/>
              <a:t>Partner code of ethics - this is very important to us, we will not partner with a company not willing to agree to our code of conduct. </a:t>
            </a:r>
            <a:endParaRPr/>
          </a:p>
          <a:p>
            <a:pPr marL="457200" lvl="0" indent="-381000" algn="l" rtl="0">
              <a:spcBef>
                <a:spcPts val="0"/>
              </a:spcBef>
              <a:spcAft>
                <a:spcPts val="0"/>
              </a:spcAft>
              <a:buSzPts val="2400"/>
              <a:buChar char="●"/>
            </a:pPr>
            <a:r>
              <a:rPr lang="en"/>
              <a:t>Bullying Prevention Partners</a:t>
            </a:r>
            <a:endParaRPr/>
          </a:p>
          <a:p>
            <a:pPr marL="914400" lvl="1" indent="-342900" algn="l" rtl="0">
              <a:spcBef>
                <a:spcPts val="0"/>
              </a:spcBef>
              <a:spcAft>
                <a:spcPts val="0"/>
              </a:spcAft>
              <a:buSzPts val="1800"/>
              <a:buChar char="○"/>
            </a:pPr>
            <a:r>
              <a:rPr lang="en"/>
              <a:t>Bullying is another thing we feel very strongly about. No one should be bullied. We work with partner organizations to help prevent bullying.</a:t>
            </a:r>
            <a:endParaRPr/>
          </a:p>
          <a:p>
            <a:pPr marL="457200" lvl="0" indent="-381000" algn="l" rtl="0">
              <a:spcBef>
                <a:spcPts val="0"/>
              </a:spcBef>
              <a:spcAft>
                <a:spcPts val="0"/>
              </a:spcAft>
              <a:buSzPts val="2400"/>
              <a:buChar char="●"/>
            </a:pPr>
            <a:r>
              <a:rPr lang="en"/>
              <a:t>Celebrity endorsement partnerships</a:t>
            </a:r>
            <a:endParaRPr/>
          </a:p>
          <a:p>
            <a:pPr marL="457200" lvl="0" indent="-381000" algn="l" rtl="0">
              <a:spcBef>
                <a:spcPts val="0"/>
              </a:spcBef>
              <a:spcAft>
                <a:spcPts val="0"/>
              </a:spcAft>
              <a:buSzPts val="2400"/>
              <a:buChar char="●"/>
            </a:pPr>
            <a:r>
              <a:rPr lang="en"/>
              <a:t>NGOs to distribute shoes</a:t>
            </a:r>
            <a:br>
              <a:rPr lang="en"/>
            </a:b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a:t>Operations &amp; Infrastructure: Milestones &amp; Key Activities</a:t>
            </a:r>
            <a:endParaRPr sz="3200"/>
          </a:p>
        </p:txBody>
      </p:sp>
      <p:sp>
        <p:nvSpPr>
          <p:cNvPr id="151" name="Google Shape;151;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Bain Capital purchased 50% of TOMS, valuing the company at $625 million in 2014.</a:t>
            </a:r>
            <a:endParaRPr/>
          </a:p>
          <a:p>
            <a:pPr marL="914400" lvl="1" indent="-342900" algn="l" rtl="0">
              <a:spcBef>
                <a:spcPts val="0"/>
              </a:spcBef>
              <a:spcAft>
                <a:spcPts val="0"/>
              </a:spcAft>
              <a:buSzPts val="1800"/>
              <a:buChar char="○"/>
            </a:pPr>
            <a:r>
              <a:rPr lang="en"/>
              <a:t>This was a HUGE milestone for us. We started as a small startup just like any other company. To be able to see the growth of TOMS and know that we are actually changing the world as we set out to do is incredible!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Corporate Culture</a:t>
            </a:r>
            <a:endParaRPr/>
          </a:p>
        </p:txBody>
      </p:sp>
      <p:sp>
        <p:nvSpPr>
          <p:cNvPr id="157" name="Google Shape;157;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at TOMS our team is our family. </a:t>
            </a:r>
            <a:endParaRPr/>
          </a:p>
          <a:p>
            <a:pPr marL="0" lvl="0" indent="0" algn="l" rtl="0">
              <a:spcBef>
                <a:spcPts val="1600"/>
              </a:spcBef>
              <a:spcAft>
                <a:spcPts val="0"/>
              </a:spcAft>
              <a:buNone/>
            </a:pPr>
            <a:r>
              <a:rPr lang="en"/>
              <a:t>We want to:</a:t>
            </a:r>
            <a:endParaRPr/>
          </a:p>
          <a:p>
            <a:pPr marL="457200" lvl="0" indent="-381000" algn="l" rtl="0">
              <a:spcBef>
                <a:spcPts val="1600"/>
              </a:spcBef>
              <a:spcAft>
                <a:spcPts val="0"/>
              </a:spcAft>
              <a:buSzPts val="2400"/>
              <a:buChar char="●"/>
            </a:pPr>
            <a:r>
              <a:rPr lang="en"/>
              <a:t>Develop our team to be the best they can be,</a:t>
            </a:r>
            <a:endParaRPr/>
          </a:p>
          <a:p>
            <a:pPr marL="457200" lvl="0" indent="-381000" algn="l" rtl="0">
              <a:spcBef>
                <a:spcPts val="0"/>
              </a:spcBef>
              <a:spcAft>
                <a:spcPts val="0"/>
              </a:spcAft>
              <a:buSzPts val="2400"/>
              <a:buChar char="●"/>
            </a:pPr>
            <a:r>
              <a:rPr lang="en"/>
              <a:t>Engage them in all aspects of the company and important decisions, and</a:t>
            </a:r>
            <a:endParaRPr/>
          </a:p>
          <a:p>
            <a:pPr marL="457200" lvl="0" indent="-381000" algn="l" rtl="0">
              <a:spcBef>
                <a:spcPts val="0"/>
              </a:spcBef>
              <a:spcAft>
                <a:spcPts val="0"/>
              </a:spcAft>
              <a:buSzPts val="2400"/>
              <a:buChar char="●"/>
            </a:pPr>
            <a:r>
              <a:rPr lang="en"/>
              <a:t>Involve our team in everything TOMS is and does.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Corporate Culture</a:t>
            </a:r>
            <a:endParaRPr/>
          </a:p>
        </p:txBody>
      </p:sp>
      <p:sp>
        <p:nvSpPr>
          <p:cNvPr id="163" name="Google Shape;163;p2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 do that we provide some extras you won’t find everywhere:</a:t>
            </a:r>
            <a:endParaRPr/>
          </a:p>
          <a:p>
            <a:pPr marL="457200" lvl="0" indent="-381000" algn="l" rtl="0">
              <a:spcBef>
                <a:spcPts val="1600"/>
              </a:spcBef>
              <a:spcAft>
                <a:spcPts val="0"/>
              </a:spcAft>
              <a:buSzPts val="2400"/>
              <a:buChar char="●"/>
            </a:pPr>
            <a:r>
              <a:rPr lang="en"/>
              <a:t>We provide benefits that improve lives and make employees feel needed and appreciated.</a:t>
            </a:r>
            <a:endParaRPr/>
          </a:p>
          <a:p>
            <a:pPr marL="457200" lvl="0" indent="-381000" algn="l" rtl="0">
              <a:spcBef>
                <a:spcPts val="0"/>
              </a:spcBef>
              <a:spcAft>
                <a:spcPts val="0"/>
              </a:spcAft>
              <a:buSzPts val="2400"/>
              <a:buChar char="●"/>
            </a:pPr>
            <a:r>
              <a:rPr lang="en"/>
              <a:t>We host “Happy Helping Hour” where charitable organizations visit our campus to engage employees in activities that impact the lives of others.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Corporate Culture</a:t>
            </a:r>
            <a:endParaRPr/>
          </a:p>
        </p:txBody>
      </p:sp>
      <p:sp>
        <p:nvSpPr>
          <p:cNvPr id="169" name="Google Shape;169;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We have a very family friendly work environment; we provide eight weeks of paid Paternity leave. Dads are important too!</a:t>
            </a:r>
            <a:endParaRPr/>
          </a:p>
          <a:p>
            <a:pPr marL="457200" lvl="0" indent="-381000" algn="l" rtl="0">
              <a:spcBef>
                <a:spcPts val="0"/>
              </a:spcBef>
              <a:spcAft>
                <a:spcPts val="0"/>
              </a:spcAft>
              <a:buSzPts val="2400"/>
              <a:buChar char="●"/>
            </a:pPr>
            <a:r>
              <a:rPr lang="en"/>
              <a:t>We provide flexible work schedules for our employees; and No-Meeting Mondays!</a:t>
            </a:r>
            <a:endParaRPr/>
          </a:p>
          <a:p>
            <a:pPr marL="0" lvl="0" indent="0" algn="l" rtl="0">
              <a:spcBef>
                <a:spcPts val="160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Team</a:t>
            </a:r>
            <a:endParaRPr/>
          </a:p>
        </p:txBody>
      </p:sp>
      <p:sp>
        <p:nvSpPr>
          <p:cNvPr id="175" name="Google Shape;175;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Owner/Founder (?):</a:t>
            </a:r>
            <a:endParaRPr/>
          </a:p>
          <a:p>
            <a:pPr marL="0" lvl="0" indent="0" algn="l" rtl="0">
              <a:spcBef>
                <a:spcPts val="1600"/>
              </a:spcBef>
              <a:spcAft>
                <a:spcPts val="0"/>
              </a:spcAft>
              <a:buNone/>
            </a:pPr>
            <a:r>
              <a:rPr lang="en"/>
              <a:t>Names and Titles of company employees </a:t>
            </a:r>
            <a:endParaRPr/>
          </a:p>
          <a:p>
            <a:pPr marL="0" lvl="0" indent="0" algn="l" rtl="0">
              <a:spcBef>
                <a:spcPts val="1600"/>
              </a:spcBef>
              <a:spcAft>
                <a:spcPts val="0"/>
              </a:spcAft>
              <a:buNone/>
            </a:pPr>
            <a:r>
              <a:rPr lang="en"/>
              <a:t>(This is your SQBC team and the titles you’ve given yourselves for your simulated company.)</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WOW!</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600"/>
              <a:t>We will change the world!</a:t>
            </a:r>
            <a:endParaRPr sz="3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Invest in TOMS!</a:t>
            </a:r>
            <a:endParaRPr/>
          </a:p>
        </p:txBody>
      </p:sp>
      <p:sp>
        <p:nvSpPr>
          <p:cNvPr id="181" name="Google Shape;181;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lnSpc>
                <a:spcPct val="114000"/>
              </a:lnSpc>
              <a:spcBef>
                <a:spcPts val="0"/>
              </a:spcBef>
              <a:spcAft>
                <a:spcPts val="0"/>
              </a:spcAft>
              <a:buNone/>
            </a:pPr>
            <a:r>
              <a:rPr lang="en" sz="3600"/>
              <a:t>Invest in TOMS, invest in others, </a:t>
            </a:r>
            <a:endParaRPr sz="3600"/>
          </a:p>
          <a:p>
            <a:pPr marL="0" lvl="0" indent="0" algn="ctr" rtl="0">
              <a:lnSpc>
                <a:spcPct val="114000"/>
              </a:lnSpc>
              <a:spcBef>
                <a:spcPts val="0"/>
              </a:spcBef>
              <a:spcAft>
                <a:spcPts val="0"/>
              </a:spcAft>
              <a:buNone/>
            </a:pPr>
            <a:r>
              <a:rPr lang="en" sz="3600"/>
              <a:t>invest in the future, change lives!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Value Proposition</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TOMS shoes provides an awesome pair of shoes for you and someone in need, together we can change the world.</a:t>
            </a:r>
            <a:endParaRPr sz="2400"/>
          </a:p>
          <a:p>
            <a:pPr marL="457200" lvl="0" indent="-381000" algn="l" rtl="0">
              <a:spcBef>
                <a:spcPts val="1600"/>
              </a:spcBef>
              <a:spcAft>
                <a:spcPts val="0"/>
              </a:spcAft>
              <a:buSzPts val="2400"/>
              <a:buChar char="●"/>
            </a:pPr>
            <a:r>
              <a:rPr lang="en" sz="2400"/>
              <a:t>Globally, people don’t have shoes.</a:t>
            </a:r>
            <a:endParaRPr sz="2400"/>
          </a:p>
          <a:p>
            <a:pPr marL="457200" lvl="0" indent="-381000" algn="l" rtl="0">
              <a:spcBef>
                <a:spcPts val="0"/>
              </a:spcBef>
              <a:spcAft>
                <a:spcPts val="0"/>
              </a:spcAft>
              <a:buSzPts val="2400"/>
              <a:buChar char="●"/>
            </a:pPr>
            <a:r>
              <a:rPr lang="en" sz="2400"/>
              <a:t>Give shoes to those in need.</a:t>
            </a:r>
            <a:endParaRPr sz="2400"/>
          </a:p>
          <a:p>
            <a:pPr marL="457200" lvl="0" indent="-381000" algn="l" rtl="0">
              <a:spcBef>
                <a:spcPts val="0"/>
              </a:spcBef>
              <a:spcAft>
                <a:spcPts val="0"/>
              </a:spcAft>
              <a:buSzPts val="2400"/>
              <a:buChar char="●"/>
            </a:pPr>
            <a:r>
              <a:rPr lang="en" sz="2400"/>
              <a:t>Buying a pair of TOMS shoes provides a second pair to others.</a:t>
            </a:r>
            <a:endParaRPr sz="2400"/>
          </a:p>
          <a:p>
            <a:pPr marL="457200" lvl="0" indent="-381000" algn="l" rtl="0">
              <a:spcBef>
                <a:spcPts val="0"/>
              </a:spcBef>
              <a:spcAft>
                <a:spcPts val="0"/>
              </a:spcAft>
              <a:buSzPts val="2400"/>
              <a:buChar char="●"/>
            </a:pPr>
            <a:r>
              <a:rPr lang="en" sz="2400"/>
              <a:t>Buying from TOMS helps others.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Problem</a:t>
            </a: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Globally, people do not have shoes.</a:t>
            </a:r>
            <a:endParaRPr sz="2400"/>
          </a:p>
          <a:p>
            <a:pPr marL="457200" lvl="0" indent="-381000" algn="l" rtl="0">
              <a:spcBef>
                <a:spcPts val="1600"/>
              </a:spcBef>
              <a:spcAft>
                <a:spcPts val="0"/>
              </a:spcAft>
              <a:buSzPts val="2400"/>
              <a:buChar char="●"/>
            </a:pPr>
            <a:r>
              <a:rPr lang="en" sz="2400"/>
              <a:t>Facts - Malaria, parasites, and worms are more prevalent among those who do not wear shoes, and the consequences can be fatal. </a:t>
            </a:r>
            <a:endParaRPr sz="2400"/>
          </a:p>
          <a:p>
            <a:pPr marL="914400" lvl="1" indent="-342900" algn="l" rtl="0">
              <a:spcBef>
                <a:spcPts val="0"/>
              </a:spcBef>
              <a:spcAft>
                <a:spcPts val="0"/>
              </a:spcAft>
              <a:buSzPts val="1800"/>
              <a:buChar char="○"/>
            </a:pPr>
            <a:r>
              <a:rPr lang="en" sz="1800"/>
              <a:t>According to the World Health Organization, malaria kills 700,000 children every year and is the leading cause of death in those under the age of five. </a:t>
            </a:r>
            <a:endParaRPr sz="1800"/>
          </a:p>
          <a:p>
            <a:pPr marL="914400" lvl="1" indent="-342900" algn="l" rtl="0">
              <a:spcBef>
                <a:spcPts val="0"/>
              </a:spcBef>
              <a:spcAft>
                <a:spcPts val="0"/>
              </a:spcAft>
              <a:buSzPts val="1800"/>
              <a:buChar char="○"/>
            </a:pPr>
            <a:r>
              <a:rPr lang="en" sz="1800"/>
              <a:t>Some of us may take a pair of shoes for granted, but for others shoes can make all the difference.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Solution to Market Need</a:t>
            </a:r>
            <a:endParaRPr/>
          </a:p>
        </p:txBody>
      </p:sp>
      <p:sp>
        <p:nvSpPr>
          <p:cNvPr id="91" name="Google Shape;91;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Give everyone shoes!</a:t>
            </a:r>
            <a:endParaRPr sz="2400"/>
          </a:p>
          <a:p>
            <a:pPr marL="457200" lvl="0" indent="-381000" algn="l" rtl="0">
              <a:spcBef>
                <a:spcPts val="1600"/>
              </a:spcBef>
              <a:spcAft>
                <a:spcPts val="0"/>
              </a:spcAft>
              <a:buSzPts val="2400"/>
              <a:buChar char="●"/>
            </a:pPr>
            <a:r>
              <a:rPr lang="en" sz="2400"/>
              <a:t>Everytime we sell one pair of shoes, we give one pair of shoes to someone in need.</a:t>
            </a:r>
            <a:endParaRPr sz="2400"/>
          </a:p>
          <a:p>
            <a:pPr marL="457200" lvl="0" indent="-381000" algn="l" rtl="0">
              <a:spcBef>
                <a:spcPts val="0"/>
              </a:spcBef>
              <a:spcAft>
                <a:spcPts val="0"/>
              </a:spcAft>
              <a:buSzPts val="2400"/>
              <a:buChar char="●"/>
            </a:pPr>
            <a:r>
              <a:rPr lang="en"/>
              <a:t>Win-win solution, buying TOMS shoes not only benefits the buyer, but also a child in need.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Benefit - Competitive Advantage</a:t>
            </a:r>
            <a:endParaRPr/>
          </a:p>
        </p:txBody>
      </p:sp>
      <p:sp>
        <p:nvSpPr>
          <p:cNvPr id="97" name="Google Shape;9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Give everyone shoes!</a:t>
            </a:r>
            <a:endParaRPr sz="2400"/>
          </a:p>
          <a:p>
            <a:pPr marL="457200" lvl="0" indent="-381000" algn="l" rtl="0">
              <a:spcBef>
                <a:spcPts val="1600"/>
              </a:spcBef>
              <a:spcAft>
                <a:spcPts val="0"/>
              </a:spcAft>
              <a:buSzPts val="2400"/>
              <a:buChar char="●"/>
            </a:pPr>
            <a:r>
              <a:rPr lang="en"/>
              <a:t>Win-win solution, buying TOMS shoes not only benefits the buyer, but also a child in need.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Target Market</a:t>
            </a:r>
            <a:endParaRPr/>
          </a:p>
        </p:txBody>
      </p:sp>
      <p:sp>
        <p:nvSpPr>
          <p:cNvPr id="103" name="Google Shape;103;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TOMS targets both youthful customers and the socially conscious customers.</a:t>
            </a:r>
            <a:endParaRPr/>
          </a:p>
          <a:p>
            <a:pPr marL="457200" lvl="0" indent="-381000" algn="l" rtl="0">
              <a:spcBef>
                <a:spcPts val="0"/>
              </a:spcBef>
              <a:spcAft>
                <a:spcPts val="0"/>
              </a:spcAft>
              <a:buSzPts val="2400"/>
              <a:buChar char="●"/>
            </a:pPr>
            <a:r>
              <a:rPr lang="en"/>
              <a:t>The young customers are focused on style and respond well to the celebrity endorsements.</a:t>
            </a:r>
            <a:endParaRPr/>
          </a:p>
          <a:p>
            <a:pPr marL="457200" lvl="0" indent="-381000" algn="l" rtl="0">
              <a:spcBef>
                <a:spcPts val="0"/>
              </a:spcBef>
              <a:spcAft>
                <a:spcPts val="0"/>
              </a:spcAft>
              <a:buSzPts val="2400"/>
              <a:buChar char="●"/>
            </a:pPr>
            <a:r>
              <a:rPr lang="en"/>
              <a:t>The socially conscious customers feel good about purchasing our shoes because they know their purchases are changing lives.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Market Analysis &amp; Marketing</a:t>
            </a:r>
            <a:endParaRPr/>
          </a:p>
        </p:txBody>
      </p:sp>
      <p:sp>
        <p:nvSpPr>
          <p:cNvPr id="109" name="Google Shape;109;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Using a feel good marketing approach, we generate interest and desire for our product by providing an additional pair of shoes to those in need.</a:t>
            </a:r>
            <a:endParaRPr/>
          </a:p>
          <a:p>
            <a:pPr marL="457200" lvl="0" indent="-381000" algn="l" rtl="0">
              <a:spcBef>
                <a:spcPts val="0"/>
              </a:spcBef>
              <a:spcAft>
                <a:spcPts val="0"/>
              </a:spcAft>
              <a:buSzPts val="2400"/>
              <a:buChar char="●"/>
            </a:pPr>
            <a:r>
              <a:rPr lang="en"/>
              <a:t>We use social media to our advantage and leverage it’s reach to gain additional customers.</a:t>
            </a:r>
            <a:endParaRPr/>
          </a:p>
          <a:p>
            <a:pPr marL="457200" lvl="0" indent="-381000" algn="l" rtl="0">
              <a:spcBef>
                <a:spcPts val="0"/>
              </a:spcBef>
              <a:spcAft>
                <a:spcPts val="0"/>
              </a:spcAft>
              <a:buSzPts val="2400"/>
              <a:buChar char="●"/>
            </a:pPr>
            <a:r>
              <a:rPr lang="en"/>
              <a:t>We also create brand awareness through celebrity endorsements.</a:t>
            </a:r>
            <a:br>
              <a:rPr lang="en"/>
            </a:b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Finances</a:t>
            </a:r>
            <a:endParaRPr/>
          </a:p>
        </p:txBody>
      </p:sp>
      <p:sp>
        <p:nvSpPr>
          <p:cNvPr id="115" name="Google Shape;115;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Here at TOMS in an effort to remain relevant and keep up our earnings, we have diversified our product line so that we have multiple revenue streams.</a:t>
            </a:r>
            <a:endParaRPr/>
          </a:p>
          <a:p>
            <a:pPr marL="457200" lvl="0" indent="-381000" algn="l" rtl="0">
              <a:spcBef>
                <a:spcPts val="0"/>
              </a:spcBef>
              <a:spcAft>
                <a:spcPts val="0"/>
              </a:spcAft>
              <a:buSzPts val="2400"/>
              <a:buChar char="●"/>
            </a:pPr>
            <a:r>
              <a:rPr lang="en"/>
              <a:t>Offering clothing and accessories helps to increase profits and still allow us to change the world one pair of shoes at a time!</a:t>
            </a:r>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0"/>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4DA464AD23674EBBB6D707A469650E" ma:contentTypeVersion="11" ma:contentTypeDescription="Create a new document." ma:contentTypeScope="" ma:versionID="4264c3dc073e95fdc6c283efa5545006">
  <xsd:schema xmlns:xsd="http://www.w3.org/2001/XMLSchema" xmlns:xs="http://www.w3.org/2001/XMLSchema" xmlns:p="http://schemas.microsoft.com/office/2006/metadata/properties" xmlns:ns2="5c83b16c-315e-4fe1-a98f-c3df5f409b61" xmlns:ns3="5bc17da9-28f3-4ab4-b248-48552d144355" targetNamespace="http://schemas.microsoft.com/office/2006/metadata/properties" ma:root="true" ma:fieldsID="293d4e0c49ed73db40a99d4c427add7f" ns2:_="" ns3:_="">
    <xsd:import namespace="5c83b16c-315e-4fe1-a98f-c3df5f409b61"/>
    <xsd:import namespace="5bc17da9-28f3-4ab4-b248-48552d1443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83b16c-315e-4fe1-a98f-c3df5f409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c17da9-28f3-4ab4-b248-48552d14435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BD7E06-0274-456E-8D27-152CF94E14AA}"/>
</file>

<file path=customXml/itemProps2.xml><?xml version="1.0" encoding="utf-8"?>
<ds:datastoreItem xmlns:ds="http://schemas.openxmlformats.org/officeDocument/2006/customXml" ds:itemID="{1A5147D1-F0A7-4D5F-AEA9-DB64E2051258}"/>
</file>

<file path=customXml/itemProps3.xml><?xml version="1.0" encoding="utf-8"?>
<ds:datastoreItem xmlns:ds="http://schemas.openxmlformats.org/officeDocument/2006/customXml" ds:itemID="{4AA48029-3243-41ED-8C00-92AE6509661A}"/>
</file>

<file path=docProps/app.xml><?xml version="1.0" encoding="utf-8"?>
<Properties xmlns="http://schemas.openxmlformats.org/officeDocument/2006/extended-properties" xmlns:vt="http://schemas.openxmlformats.org/officeDocument/2006/docPropsVTypes">
  <TotalTime>0</TotalTime>
  <Words>867</Words>
  <Application>Microsoft Office PowerPoint</Application>
  <PresentationFormat>On-screen Show (16:9)</PresentationFormat>
  <Paragraphs>79</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Open Sans</vt:lpstr>
      <vt:lpstr>Arial</vt:lpstr>
      <vt:lpstr>PT Sans Narrow</vt:lpstr>
      <vt:lpstr>Tropic</vt:lpstr>
      <vt:lpstr>TOMS</vt:lpstr>
      <vt:lpstr>WOW!</vt:lpstr>
      <vt:lpstr>Value Proposition</vt:lpstr>
      <vt:lpstr>Problem</vt:lpstr>
      <vt:lpstr>Solution to Market Need</vt:lpstr>
      <vt:lpstr>Benefit - Competitive Advantage</vt:lpstr>
      <vt:lpstr>Target Market</vt:lpstr>
      <vt:lpstr>Market Analysis &amp; Marketing</vt:lpstr>
      <vt:lpstr>Finances</vt:lpstr>
      <vt:lpstr>Finances</vt:lpstr>
      <vt:lpstr>Finances</vt:lpstr>
      <vt:lpstr>Finances</vt:lpstr>
      <vt:lpstr>Operations &amp; Infrastructure: Distribution Channels</vt:lpstr>
      <vt:lpstr>Operations &amp; Infrastructure: Key Resources &amp; Partnerships</vt:lpstr>
      <vt:lpstr>Operations &amp; Infrastructure: Milestones &amp; Key Activities</vt:lpstr>
      <vt:lpstr>Corporate Culture</vt:lpstr>
      <vt:lpstr>Corporate Culture</vt:lpstr>
      <vt:lpstr>Corporate Culture</vt:lpstr>
      <vt:lpstr>Our Team</vt:lpstr>
      <vt:lpstr>Invest in TOMS!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TOMS</dc:title>
  <dc:creator>Laura Hathaway</dc:creator>
  <cp:lastModifiedBy>Laura Hathaway</cp:lastModifiedBy>
  <cp:revision>2</cp:revision>
  <dcterms:modified xsi:type="dcterms:W3CDTF">2020-12-01T01:22:27Z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EEB09FB9-AA50-47CC-883D-E19E4199A09B</vt:lpwstr>
  </property>
  <property fmtid="{D5CDD505-2E9C-101B-9397-08002B2CF9AE}" pid="3" name="ArticulatePath">
    <vt:lpwstr>SQBC PPT Presentation Examples - TOMS</vt:lpwstr>
  </property>
  <property fmtid="{D5CDD505-2E9C-101B-9397-08002B2CF9AE}" pid="4" name="ContentTypeId">
    <vt:lpwstr>0x010100AB4DA464AD23674EBBB6D707A469650E</vt:lpwstr>
  </property>
</Properties>
</file>